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2" r:id="rId6"/>
    <p:sldId id="261" r:id="rId7"/>
    <p:sldId id="263" r:id="rId8"/>
    <p:sldId id="269" r:id="rId9"/>
    <p:sldId id="270" r:id="rId10"/>
    <p:sldId id="268" r:id="rId11"/>
    <p:sldId id="272" r:id="rId12"/>
    <p:sldId id="265" r:id="rId13"/>
    <p:sldId id="264" r:id="rId14"/>
    <p:sldId id="266" r:id="rId15"/>
    <p:sldId id="267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DFBB8-23A5-1819-4B69-A0CE089FC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B264A9-2AE7-8C04-7EC3-3B804F1D7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D2282B-07D2-A9E1-E328-8A47A9F9E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4A0B-9A8F-4090-BC14-BD4EB699BCC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337340-5FAA-EC36-5813-3D95766D1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84DEAB-2CF7-7207-B005-020345B94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C528-7DF1-4B0D-A93D-CA84DD929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34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129E2-0197-F52B-72B0-69ABB7B0C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512BD7-BE86-0484-D4B3-1FA453A56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B0AF4B-A37A-BA64-6B98-015C3AA97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4A0B-9A8F-4090-BC14-BD4EB699BCC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70C0C2-9261-05A9-F3C0-0579C304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0ECFAA-78DF-8140-2D8A-07BDEF26C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C528-7DF1-4B0D-A93D-CA84DD929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919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B7CBB1-10BB-57E3-AB76-17D108E81F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AC5A5E-2E8C-51C7-CA5A-681881E04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770036-9259-87E5-46ED-2F5AD0B4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4A0B-9A8F-4090-BC14-BD4EB699BCC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9E3104-42ED-0030-ABC4-BFE01284E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1BD1A8-B176-7B62-1949-CA44E25E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C528-7DF1-4B0D-A93D-CA84DD929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86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74DAC-03F0-1BE7-06F0-DFBD0067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1DB544-2BD9-1260-E993-8FF76C1E6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AE0557-4E01-62CE-2677-D91D68D4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4A0B-9A8F-4090-BC14-BD4EB699BCC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C6380-D374-BEEF-1B4F-FDB83D245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60D220-5BBD-C4EE-829F-A99C4FBE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C528-7DF1-4B0D-A93D-CA84DD929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763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93E47-D196-0340-5356-285507C3A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50735D-E1C4-AE5E-9BFD-44448752F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16B080-B2DE-36D7-8AB9-00A265F0A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4A0B-9A8F-4090-BC14-BD4EB699BCC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8F571-2616-0FFC-9061-BC22ACD80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A4B23F-1BFE-0E67-787A-53E2460AC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C528-7DF1-4B0D-A93D-CA84DD929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34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6E3A4-8BF7-0515-B857-DAA98DD6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DE16BB-4279-617D-4795-AF16ED0822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556720-99A9-F944-DAC7-151CC8761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4F3DFD-FDCC-F113-CEC6-314DDE33E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4A0B-9A8F-4090-BC14-BD4EB699BCC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3F8499-38A7-FCD7-47AF-A4BAF0421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4F1069-0752-D073-5CD3-5EFD182FF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C528-7DF1-4B0D-A93D-CA84DD929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679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5E003-737C-D7E6-8941-9FED72F00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0EA212-4CAB-3560-9AD1-73E229B11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CCBEAA-A6D6-CDF5-18E8-933AA2939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0C0F36-E7AE-1B9E-F204-F4D00B9DA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8F07AE-7C21-A313-FCE7-BD53CBE22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634987-3237-7FCA-848B-9BF38BA34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4A0B-9A8F-4090-BC14-BD4EB699BCC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0D1913-5C8A-82B9-E7A5-68C6D27DF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F57425-BA26-72B0-1440-BE8BDD9FE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C528-7DF1-4B0D-A93D-CA84DD929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29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84C99-0759-6A2F-F4C1-3E43E076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BCBCE1-BD98-22AE-1B93-4D963828D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4A0B-9A8F-4090-BC14-BD4EB699BCC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429FDE-BB21-26E5-8DC1-01A8CC169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1B23E8-3934-2A84-CA32-56D8B6150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C528-7DF1-4B0D-A93D-CA84DD929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63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1C59DF-BC79-B327-900E-3E4E4E1DD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4A0B-9A8F-4090-BC14-BD4EB699BCC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605EA3-AF88-2CE8-1AF4-BD8467180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DFA575-5D08-805B-B170-521E87E4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C528-7DF1-4B0D-A93D-CA84DD929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045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C6E1DB-B010-3DD5-C4AC-74CB2BAE2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308B3C-AC7E-B7BC-F07B-AC3590BD3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6217BF-ACC6-AC24-9BFF-CB31D11E6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99D8EE-4757-DC33-19F0-F4663613E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4A0B-9A8F-4090-BC14-BD4EB699BCC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A4F639-8701-BEB8-7F13-451A2F0CF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539FF4-50B6-1BDB-0AEC-0DC6234B6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C528-7DF1-4B0D-A93D-CA84DD929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071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06FC2-3094-AB8D-D1C7-010C0518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94CFC5-93AC-BE15-12E3-721D5AC6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322059-DE82-283E-A6F9-5F0353E6C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0B22F6-7C82-9E6A-1500-1911BFBD8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44A0B-9A8F-4090-BC14-BD4EB699BCC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C38B4F-2B34-3345-5353-95CE69660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56DF87-E786-77FE-0EE5-56A5F8DD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4C528-7DF1-4B0D-A93D-CA84DD929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357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302553-5581-CB89-5783-C6100871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874817-F0AA-FB0B-18F6-C2FFA3D40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10D6A-F039-ABBF-F694-3DC1BD742B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44A0B-9A8F-4090-BC14-BD4EB699BCC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DB4E97-F87A-1C86-DBBE-65BFF7B26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692FE-614D-F653-BFB8-20F03F90A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4C528-7DF1-4B0D-A93D-CA84DD9295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0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2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7C1C7-0379-F8C3-7A8C-AD41A518E0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/>
              <a:t>Dobot</a:t>
            </a:r>
            <a:r>
              <a:rPr lang="en-US" altLang="ko-KR" sz="4000" dirty="0"/>
              <a:t> 22 08 09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0870D3-CD32-B556-2469-349C151CF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최선일</a:t>
            </a:r>
            <a:r>
              <a:rPr lang="en-US" altLang="ko-KR" dirty="0"/>
              <a:t>, </a:t>
            </a:r>
            <a:r>
              <a:rPr lang="ko-KR" altLang="en-US" dirty="0"/>
              <a:t>황병욱</a:t>
            </a:r>
          </a:p>
        </p:txBody>
      </p:sp>
    </p:spTree>
    <p:extLst>
      <p:ext uri="{BB962C8B-B14F-4D97-AF65-F5344CB8AC3E}">
        <p14:creationId xmlns:p14="http://schemas.microsoft.com/office/powerpoint/2010/main" val="4167714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25411C-BAA5-487B-D9CC-44345AFB764D}"/>
              </a:ext>
            </a:extLst>
          </p:cNvPr>
          <p:cNvSpPr txBox="1"/>
          <p:nvPr/>
        </p:nvSpPr>
        <p:spPr>
          <a:xfrm>
            <a:off x="689811" y="433137"/>
            <a:ext cx="372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Dobot</a:t>
            </a:r>
            <a:r>
              <a:rPr lang="en-US" altLang="ko-KR" dirty="0"/>
              <a:t> </a:t>
            </a:r>
            <a:r>
              <a:rPr lang="ko-KR" altLang="en-US" dirty="0"/>
              <a:t>받아치기</a:t>
            </a:r>
          </a:p>
        </p:txBody>
      </p:sp>
      <p:pic>
        <p:nvPicPr>
          <p:cNvPr id="3" name="핑퐁시도2">
            <a:hlinkClick r:id="" action="ppaction://media"/>
            <a:extLst>
              <a:ext uri="{FF2B5EF4-FFF2-40B4-BE49-F238E27FC236}">
                <a16:creationId xmlns:a16="http://schemas.microsoft.com/office/drawing/2014/main" id="{A534EF40-4C9D-DC8E-2DAB-FCF98B0166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9665" y="1043565"/>
            <a:ext cx="5218812" cy="3981017"/>
          </a:xfrm>
          <a:prstGeom prst="rect">
            <a:avLst/>
          </a:prstGeom>
        </p:spPr>
      </p:pic>
      <p:pic>
        <p:nvPicPr>
          <p:cNvPr id="4" name="핑퐁시도1">
            <a:hlinkClick r:id="" action="ppaction://media"/>
            <a:extLst>
              <a:ext uri="{FF2B5EF4-FFF2-40B4-BE49-F238E27FC236}">
                <a16:creationId xmlns:a16="http://schemas.microsoft.com/office/drawing/2014/main" id="{896C497C-A642-EF39-EE47-264996AF12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25309" y="1043565"/>
            <a:ext cx="5218812" cy="39810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C12B1D-5344-C07C-BFD0-C95A44EC5357}"/>
              </a:ext>
            </a:extLst>
          </p:cNvPr>
          <p:cNvSpPr txBox="1"/>
          <p:nvPr/>
        </p:nvSpPr>
        <p:spPr>
          <a:xfrm>
            <a:off x="449665" y="5467927"/>
            <a:ext cx="98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영상과 같이 </a:t>
            </a:r>
            <a:r>
              <a:rPr lang="en-US" altLang="ko-KR" dirty="0" err="1"/>
              <a:t>dobot</a:t>
            </a:r>
            <a:r>
              <a:rPr lang="ko-KR" altLang="en-US" dirty="0"/>
              <a:t>이 스윙을 하기 전에 탁구채에 부딪혀 튕기는 경우가 발생한다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30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7A3D2C2-F364-A92D-9F3C-B9A784A534C2}"/>
              </a:ext>
            </a:extLst>
          </p:cNvPr>
          <p:cNvSpPr/>
          <p:nvPr/>
        </p:nvSpPr>
        <p:spPr>
          <a:xfrm>
            <a:off x="269967" y="1907176"/>
            <a:ext cx="1576251" cy="5225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76448A1-35B3-C54A-C87A-47711F30EE3F}"/>
              </a:ext>
            </a:extLst>
          </p:cNvPr>
          <p:cNvCxnSpPr>
            <a:stCxn id="2" idx="3"/>
          </p:cNvCxnSpPr>
          <p:nvPr/>
        </p:nvCxnSpPr>
        <p:spPr>
          <a:xfrm flipV="1">
            <a:off x="1846218" y="2168432"/>
            <a:ext cx="58347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3914F7-65E4-170F-4FE2-B5C4A550751F}"/>
              </a:ext>
            </a:extLst>
          </p:cNvPr>
          <p:cNvSpPr/>
          <p:nvPr/>
        </p:nvSpPr>
        <p:spPr>
          <a:xfrm>
            <a:off x="2429692" y="1907175"/>
            <a:ext cx="1576251" cy="5225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hit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ECC3874-7693-5F9C-A85B-C85A72022868}"/>
              </a:ext>
            </a:extLst>
          </p:cNvPr>
          <p:cNvCxnSpPr>
            <a:stCxn id="2" idx="2"/>
          </p:cNvCxnSpPr>
          <p:nvPr/>
        </p:nvCxnSpPr>
        <p:spPr>
          <a:xfrm flipH="1">
            <a:off x="1058092" y="2429691"/>
            <a:ext cx="1" cy="11582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9B2F3-5A1A-85F0-7CBE-8601C47BC446}"/>
              </a:ext>
            </a:extLst>
          </p:cNvPr>
          <p:cNvSpPr/>
          <p:nvPr/>
        </p:nvSpPr>
        <p:spPr>
          <a:xfrm>
            <a:off x="269966" y="3587931"/>
            <a:ext cx="1576251" cy="5225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predict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768B8-F739-DF15-4D9A-33DFF9508E9D}"/>
              </a:ext>
            </a:extLst>
          </p:cNvPr>
          <p:cNvSpPr txBox="1"/>
          <p:nvPr/>
        </p:nvSpPr>
        <p:spPr>
          <a:xfrm>
            <a:off x="269966" y="287383"/>
            <a:ext cx="287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Lstm</a:t>
            </a:r>
            <a:r>
              <a:rPr lang="en-US" altLang="ko-KR" dirty="0"/>
              <a:t> </a:t>
            </a:r>
            <a:r>
              <a:rPr lang="en-US" altLang="ko-KR" dirty="0" err="1"/>
              <a:t>multiprocess</a:t>
            </a:r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6D429B91-30BF-5C0E-E017-26734D02B779}"/>
              </a:ext>
            </a:extLst>
          </p:cNvPr>
          <p:cNvSpPr/>
          <p:nvPr/>
        </p:nvSpPr>
        <p:spPr>
          <a:xfrm>
            <a:off x="4206240" y="2804157"/>
            <a:ext cx="1210491" cy="40930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2F8D73-53E6-BE63-3FE1-C116EA55EEA7}"/>
              </a:ext>
            </a:extLst>
          </p:cNvPr>
          <p:cNvSpPr/>
          <p:nvPr/>
        </p:nvSpPr>
        <p:spPr>
          <a:xfrm>
            <a:off x="5886995" y="1907174"/>
            <a:ext cx="1576251" cy="5225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49B7C8E-8018-DA76-7227-F3C0C3CD7E8E}"/>
              </a:ext>
            </a:extLst>
          </p:cNvPr>
          <p:cNvCxnSpPr>
            <a:stCxn id="14" idx="3"/>
          </p:cNvCxnSpPr>
          <p:nvPr/>
        </p:nvCxnSpPr>
        <p:spPr>
          <a:xfrm flipV="1">
            <a:off x="7463246" y="2168430"/>
            <a:ext cx="58347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EC9BBF2-5A23-DFB4-41B0-5B3687658F22}"/>
              </a:ext>
            </a:extLst>
          </p:cNvPr>
          <p:cNvSpPr/>
          <p:nvPr/>
        </p:nvSpPr>
        <p:spPr>
          <a:xfrm>
            <a:off x="8046720" y="1907173"/>
            <a:ext cx="1576251" cy="5225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predict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9C64727-8905-7E22-AD0D-3577AAB5465C}"/>
              </a:ext>
            </a:extLst>
          </p:cNvPr>
          <p:cNvCxnSpPr>
            <a:stCxn id="14" idx="2"/>
          </p:cNvCxnSpPr>
          <p:nvPr/>
        </p:nvCxnSpPr>
        <p:spPr>
          <a:xfrm flipH="1">
            <a:off x="6675120" y="2429689"/>
            <a:ext cx="1" cy="115824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01935A-709F-5BA3-1F1D-B781655FB140}"/>
              </a:ext>
            </a:extLst>
          </p:cNvPr>
          <p:cNvSpPr/>
          <p:nvPr/>
        </p:nvSpPr>
        <p:spPr>
          <a:xfrm>
            <a:off x="5886994" y="3587929"/>
            <a:ext cx="1576251" cy="5225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Find ball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701A8A5-EDF1-A9B2-EFB0-7B4A61FA2C5D}"/>
              </a:ext>
            </a:extLst>
          </p:cNvPr>
          <p:cNvCxnSpPr/>
          <p:nvPr/>
        </p:nvCxnSpPr>
        <p:spPr>
          <a:xfrm flipV="1">
            <a:off x="9618617" y="2168430"/>
            <a:ext cx="58347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03CEC4-A86B-54AD-5304-6B0A5A0003CE}"/>
              </a:ext>
            </a:extLst>
          </p:cNvPr>
          <p:cNvSpPr/>
          <p:nvPr/>
        </p:nvSpPr>
        <p:spPr>
          <a:xfrm>
            <a:off x="10202091" y="1907173"/>
            <a:ext cx="1576251" cy="5225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hit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63C55-78B2-8FE3-2DDB-89F523FED639}"/>
              </a:ext>
            </a:extLst>
          </p:cNvPr>
          <p:cNvSpPr txBox="1"/>
          <p:nvPr/>
        </p:nvSpPr>
        <p:spPr>
          <a:xfrm>
            <a:off x="269966" y="4659084"/>
            <a:ext cx="1013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또한 학습된 모델을 예측하는 파트를 하위 프로세스로 진행시키면 코드가 멈추는 오류가 발생하여 현재는 공을 포착하는 부분만 하위 프로세스로 돌리는 상황이다</a:t>
            </a:r>
          </a:p>
        </p:txBody>
      </p:sp>
    </p:spTree>
    <p:extLst>
      <p:ext uri="{BB962C8B-B14F-4D97-AF65-F5344CB8AC3E}">
        <p14:creationId xmlns:p14="http://schemas.microsoft.com/office/powerpoint/2010/main" val="1115368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9E60A-9D8D-D0B3-50D6-76C2C6B916BB}"/>
              </a:ext>
            </a:extLst>
          </p:cNvPr>
          <p:cNvSpPr txBox="1"/>
          <p:nvPr/>
        </p:nvSpPr>
        <p:spPr>
          <a:xfrm>
            <a:off x="357051" y="330926"/>
            <a:ext cx="410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Dobot</a:t>
            </a:r>
            <a:r>
              <a:rPr lang="en-US" altLang="ko-KR" dirty="0"/>
              <a:t> in Ros</a:t>
            </a:r>
            <a:endParaRPr lang="ko-KR" altLang="en-US" dirty="0"/>
          </a:p>
        </p:txBody>
      </p:sp>
      <p:pic>
        <p:nvPicPr>
          <p:cNvPr id="5" name="그림 4" descr="텍스트, 우편이(가) 표시된 사진&#10;&#10;자동 생성된 설명">
            <a:extLst>
              <a:ext uri="{FF2B5EF4-FFF2-40B4-BE49-F238E27FC236}">
                <a16:creationId xmlns:a16="http://schemas.microsoft.com/office/drawing/2014/main" id="{DBC6803E-74BB-F38D-771F-BC59BE8C4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2" y="1237390"/>
            <a:ext cx="3145266" cy="2935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A375F7-51D2-6933-5DFA-D04FC9F70B77}"/>
              </a:ext>
            </a:extLst>
          </p:cNvPr>
          <p:cNvSpPr txBox="1"/>
          <p:nvPr/>
        </p:nvSpPr>
        <p:spPr>
          <a:xfrm>
            <a:off x="1219197" y="4252404"/>
            <a:ext cx="142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Dobot</a:t>
            </a:r>
            <a:r>
              <a:rPr lang="en-US" altLang="ko-KR" dirty="0"/>
              <a:t> </a:t>
            </a:r>
            <a:r>
              <a:rPr lang="en-US" altLang="ko-KR" dirty="0" err="1"/>
              <a:t>urdf</a:t>
            </a:r>
            <a:endParaRPr lang="ko-KR" altLang="en-US" dirty="0"/>
          </a:p>
        </p:txBody>
      </p:sp>
      <p:pic>
        <p:nvPicPr>
          <p:cNvPr id="12" name="그림 11" descr="텍스트, 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13CABA18-C1CA-6AB7-7029-2D9F98E07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499" y="1237390"/>
            <a:ext cx="8006826" cy="30150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592567-E013-46D7-73FD-899D1107479A}"/>
              </a:ext>
            </a:extLst>
          </p:cNvPr>
          <p:cNvSpPr txBox="1"/>
          <p:nvPr/>
        </p:nvSpPr>
        <p:spPr>
          <a:xfrm>
            <a:off x="918754" y="5437023"/>
            <a:ext cx="10354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Dobot</a:t>
            </a:r>
            <a:r>
              <a:rPr lang="en-US" altLang="ko-KR" dirty="0"/>
              <a:t> Ros Demo</a:t>
            </a:r>
            <a:r>
              <a:rPr lang="ko-KR" altLang="en-US" dirty="0"/>
              <a:t>를 기반으로 만들어진 </a:t>
            </a:r>
            <a:r>
              <a:rPr lang="en-US" altLang="ko-KR" dirty="0"/>
              <a:t>gazebo</a:t>
            </a:r>
            <a:r>
              <a:rPr lang="ko-KR" altLang="en-US" dirty="0"/>
              <a:t>모델을 포함한 </a:t>
            </a:r>
            <a:r>
              <a:rPr lang="ko-KR" altLang="en-US" dirty="0" err="1"/>
              <a:t>페키지를</a:t>
            </a:r>
            <a:r>
              <a:rPr lang="ko-KR" altLang="en-US" dirty="0"/>
              <a:t> 받고 </a:t>
            </a:r>
            <a:r>
              <a:rPr lang="en-US" altLang="ko-KR" dirty="0"/>
              <a:t>Ros</a:t>
            </a:r>
            <a:r>
              <a:rPr lang="ko-KR" altLang="en-US" dirty="0"/>
              <a:t>상에서 제어까지 하였다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5946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9E60A-9D8D-D0B3-50D6-76C2C6B916BB}"/>
              </a:ext>
            </a:extLst>
          </p:cNvPr>
          <p:cNvSpPr txBox="1"/>
          <p:nvPr/>
        </p:nvSpPr>
        <p:spPr>
          <a:xfrm>
            <a:off x="357051" y="330926"/>
            <a:ext cx="410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Dobot</a:t>
            </a:r>
            <a:r>
              <a:rPr lang="en-US" altLang="ko-KR" dirty="0"/>
              <a:t> in Ros</a:t>
            </a:r>
            <a:endParaRPr lang="ko-KR" altLang="en-US" dirty="0"/>
          </a:p>
        </p:txBody>
      </p:sp>
      <p:pic>
        <p:nvPicPr>
          <p:cNvPr id="7" name="그림 6" descr="텍스트, 안테나이(가) 표시된 사진&#10;&#10;자동 생성된 설명">
            <a:extLst>
              <a:ext uri="{FF2B5EF4-FFF2-40B4-BE49-F238E27FC236}">
                <a16:creationId xmlns:a16="http://schemas.microsoft.com/office/drawing/2014/main" id="{D34FAEFE-369E-B137-126E-5B823F63E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644"/>
            <a:ext cx="12192000" cy="3418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CA8C04-7013-586D-5E77-DC8FBF36417C}"/>
              </a:ext>
            </a:extLst>
          </p:cNvPr>
          <p:cNvSpPr txBox="1"/>
          <p:nvPr/>
        </p:nvSpPr>
        <p:spPr>
          <a:xfrm>
            <a:off x="918754" y="5437023"/>
            <a:ext cx="10354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제어시의 </a:t>
            </a:r>
            <a:r>
              <a:rPr lang="en-US" altLang="ko-KR" dirty="0" err="1"/>
              <a:t>rqt_graph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046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9E60A-9D8D-D0B3-50D6-76C2C6B916BB}"/>
              </a:ext>
            </a:extLst>
          </p:cNvPr>
          <p:cNvSpPr txBox="1"/>
          <p:nvPr/>
        </p:nvSpPr>
        <p:spPr>
          <a:xfrm>
            <a:off x="357051" y="330926"/>
            <a:ext cx="410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Dobot</a:t>
            </a:r>
            <a:r>
              <a:rPr lang="en-US" altLang="ko-KR" dirty="0"/>
              <a:t> in Ros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42BDF1-7C2D-99FB-0BD7-605B3AD18C22}"/>
              </a:ext>
            </a:extLst>
          </p:cNvPr>
          <p:cNvSpPr txBox="1"/>
          <p:nvPr/>
        </p:nvSpPr>
        <p:spPr>
          <a:xfrm>
            <a:off x="269964" y="5837135"/>
            <a:ext cx="1107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하지만 제어하였을 때 실제 </a:t>
            </a:r>
            <a:r>
              <a:rPr lang="en-US" altLang="ko-KR" dirty="0" err="1"/>
              <a:t>Dobot</a:t>
            </a:r>
            <a:r>
              <a:rPr lang="ko-KR" altLang="en-US" dirty="0"/>
              <a:t>의 상태와 </a:t>
            </a:r>
            <a:r>
              <a:rPr lang="en-US" altLang="ko-KR" dirty="0"/>
              <a:t>Gazebo</a:t>
            </a:r>
            <a:r>
              <a:rPr lang="ko-KR" altLang="en-US" dirty="0"/>
              <a:t>상에서 모델의 상태가 일치하지 않음을 볼 수 있었다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urdf</a:t>
            </a:r>
            <a:r>
              <a:rPr lang="ko-KR" altLang="en-US" dirty="0"/>
              <a:t>모델이 잘못 제작되었음을 알 수 있었다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5" name="그림 4" descr="텍스트, 스크린샷, 실내, 컴퓨터이(가) 표시된 사진&#10;&#10;자동 생성된 설명">
            <a:extLst>
              <a:ext uri="{FF2B5EF4-FFF2-40B4-BE49-F238E27FC236}">
                <a16:creationId xmlns:a16="http://schemas.microsoft.com/office/drawing/2014/main" id="{84EADC8B-6199-4A4F-5B8C-830E58C25B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72"/>
          <a:stretch/>
        </p:blipFill>
        <p:spPr>
          <a:xfrm>
            <a:off x="4021585" y="824205"/>
            <a:ext cx="7916091" cy="4590963"/>
          </a:xfrm>
          <a:prstGeom prst="rect">
            <a:avLst/>
          </a:prstGeom>
        </p:spPr>
      </p:pic>
      <p:pic>
        <p:nvPicPr>
          <p:cNvPr id="8" name="그림 7" descr="실내, 벽, 바닥, 욕실이(가) 표시된 사진&#10;&#10;자동 생성된 설명">
            <a:extLst>
              <a:ext uri="{FF2B5EF4-FFF2-40B4-BE49-F238E27FC236}">
                <a16:creationId xmlns:a16="http://schemas.microsoft.com/office/drawing/2014/main" id="{3FE8C93A-FAEE-D739-82F5-8AC37EA883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9" t="6675" r="33714" b="9775"/>
          <a:stretch/>
        </p:blipFill>
        <p:spPr>
          <a:xfrm>
            <a:off x="427565" y="824206"/>
            <a:ext cx="3518263" cy="459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79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29E60A-9D8D-D0B3-50D6-76C2C6B916BB}"/>
              </a:ext>
            </a:extLst>
          </p:cNvPr>
          <p:cNvSpPr txBox="1"/>
          <p:nvPr/>
        </p:nvSpPr>
        <p:spPr>
          <a:xfrm>
            <a:off x="357051" y="330926"/>
            <a:ext cx="410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Dobot</a:t>
            </a:r>
            <a:r>
              <a:rPr lang="en-US" altLang="ko-KR" dirty="0"/>
              <a:t> in Ros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42BDF1-7C2D-99FB-0BD7-605B3AD18C22}"/>
              </a:ext>
            </a:extLst>
          </p:cNvPr>
          <p:cNvSpPr txBox="1"/>
          <p:nvPr/>
        </p:nvSpPr>
        <p:spPr>
          <a:xfrm>
            <a:off x="269964" y="5837135"/>
            <a:ext cx="11075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따라서 실제와 유사한 </a:t>
            </a:r>
            <a:r>
              <a:rPr lang="en-US" altLang="ko-KR" dirty="0" err="1"/>
              <a:t>urdf</a:t>
            </a:r>
            <a:r>
              <a:rPr lang="en-US" altLang="ko-KR" dirty="0"/>
              <a:t> </a:t>
            </a:r>
            <a:r>
              <a:rPr lang="ko-KR" altLang="en-US" dirty="0"/>
              <a:t>파일을 받기위해 찾았던 중국 사이트는 유로 결제가 필요했고</a:t>
            </a:r>
            <a:r>
              <a:rPr lang="en-US" altLang="ko-KR" dirty="0"/>
              <a:t>, </a:t>
            </a:r>
            <a:r>
              <a:rPr lang="ko-KR" altLang="en-US" dirty="0"/>
              <a:t>다른 방법으로 다른 게시물의 게시자에게 메일을 남겨둔 상태이다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81E5072-EFB4-C6E6-5C67-494AA6F5C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1" y="862625"/>
            <a:ext cx="6738662" cy="211162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019B422F-58C3-1C45-7C0B-6A9DD3887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1" y="3448296"/>
            <a:ext cx="7211431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45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4ED4FD-C3D1-D584-0078-286F3612C12A}"/>
              </a:ext>
            </a:extLst>
          </p:cNvPr>
          <p:cNvSpPr txBox="1"/>
          <p:nvPr/>
        </p:nvSpPr>
        <p:spPr>
          <a:xfrm>
            <a:off x="357051" y="330926"/>
            <a:ext cx="410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Dobot</a:t>
            </a:r>
            <a:r>
              <a:rPr lang="en-US" altLang="ko-KR" dirty="0"/>
              <a:t> in Ros</a:t>
            </a:r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F6C8095-A77D-1C0F-7A10-6F8BD1A3C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51" y="1342761"/>
            <a:ext cx="5201376" cy="1838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4C73F-6281-9836-AD98-1F4325B45387}"/>
              </a:ext>
            </a:extLst>
          </p:cNvPr>
          <p:cNvSpPr txBox="1"/>
          <p:nvPr/>
        </p:nvSpPr>
        <p:spPr>
          <a:xfrm>
            <a:off x="357051" y="3857897"/>
            <a:ext cx="10276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메일 답장을 받고 </a:t>
            </a:r>
            <a:r>
              <a:rPr lang="en-US" altLang="ko-KR" dirty="0" err="1"/>
              <a:t>Dobot</a:t>
            </a:r>
            <a:r>
              <a:rPr lang="ko-KR" altLang="en-US" dirty="0"/>
              <a:t>의 </a:t>
            </a:r>
            <a:r>
              <a:rPr lang="en-US" altLang="ko-KR" dirty="0" err="1"/>
              <a:t>urdf</a:t>
            </a:r>
            <a:r>
              <a:rPr lang="en-US" altLang="ko-KR" dirty="0"/>
              <a:t> </a:t>
            </a:r>
            <a:r>
              <a:rPr lang="ko-KR" altLang="en-US" dirty="0"/>
              <a:t>파일을 받아 </a:t>
            </a:r>
            <a:r>
              <a:rPr lang="en-US" altLang="ko-KR" dirty="0"/>
              <a:t>ros2</a:t>
            </a:r>
            <a:r>
              <a:rPr lang="ko-KR" altLang="en-US" dirty="0"/>
              <a:t>상에서 </a:t>
            </a:r>
            <a:r>
              <a:rPr lang="en-US" altLang="ko-KR" dirty="0"/>
              <a:t>gazebo</a:t>
            </a:r>
            <a:r>
              <a:rPr lang="ko-KR" altLang="en-US" dirty="0"/>
              <a:t>에 모델을 사용할 수 있도록 시도중이다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699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현미경, 사무실이(가) 표시된 사진&#10;&#10;자동 생성된 설명">
            <a:extLst>
              <a:ext uri="{FF2B5EF4-FFF2-40B4-BE49-F238E27FC236}">
                <a16:creationId xmlns:a16="http://schemas.microsoft.com/office/drawing/2014/main" id="{7323F323-D88F-C9EA-E19A-91ABFDFA7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3" y="1173175"/>
            <a:ext cx="8403771" cy="3787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F4AD57-7DFF-4CC1-F9B4-13569D1D7D22}"/>
              </a:ext>
            </a:extLst>
          </p:cNvPr>
          <p:cNvSpPr txBox="1"/>
          <p:nvPr/>
        </p:nvSpPr>
        <p:spPr>
          <a:xfrm>
            <a:off x="531223" y="531223"/>
            <a:ext cx="353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Dobot</a:t>
            </a:r>
            <a:r>
              <a:rPr lang="en-US" altLang="ko-KR" dirty="0"/>
              <a:t> custom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BE49D-A4DF-F3B0-4905-2CEC8B4F7078}"/>
              </a:ext>
            </a:extLst>
          </p:cNvPr>
          <p:cNvSpPr txBox="1"/>
          <p:nvPr/>
        </p:nvSpPr>
        <p:spPr>
          <a:xfrm>
            <a:off x="531223" y="5468983"/>
            <a:ext cx="754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이후에 공을 띄우는 경우를 위해 </a:t>
            </a:r>
            <a:r>
              <a:rPr lang="en-US" altLang="ko-KR" dirty="0" err="1"/>
              <a:t>dobot</a:t>
            </a:r>
            <a:r>
              <a:rPr lang="ko-KR" altLang="en-US" dirty="0"/>
              <a:t>의 </a:t>
            </a:r>
            <a:r>
              <a:rPr lang="en-US" altLang="ko-KR" dirty="0"/>
              <a:t>J4</a:t>
            </a:r>
            <a:r>
              <a:rPr lang="ko-KR" altLang="en-US" dirty="0"/>
              <a:t>를 임시 개조하였다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화살표: 오른쪽으로 구부러짐 9">
            <a:extLst>
              <a:ext uri="{FF2B5EF4-FFF2-40B4-BE49-F238E27FC236}">
                <a16:creationId xmlns:a16="http://schemas.microsoft.com/office/drawing/2014/main" id="{812E9603-35BD-FCA5-7B68-50EBD4707ED2}"/>
              </a:ext>
            </a:extLst>
          </p:cNvPr>
          <p:cNvSpPr/>
          <p:nvPr/>
        </p:nvSpPr>
        <p:spPr>
          <a:xfrm rot="265324">
            <a:off x="5217914" y="3441804"/>
            <a:ext cx="365919" cy="875206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821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04CF23-1764-8BD5-E4D2-4730486A45AE}"/>
              </a:ext>
            </a:extLst>
          </p:cNvPr>
          <p:cNvSpPr txBox="1"/>
          <p:nvPr/>
        </p:nvSpPr>
        <p:spPr>
          <a:xfrm>
            <a:off x="444137" y="330926"/>
            <a:ext cx="410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타격시</a:t>
            </a:r>
            <a:r>
              <a:rPr lang="ko-KR" altLang="en-US" dirty="0"/>
              <a:t> 공의 최고 속도</a:t>
            </a:r>
          </a:p>
        </p:txBody>
      </p:sp>
      <p:pic>
        <p:nvPicPr>
          <p:cNvPr id="3" name="공 인식 끊김1">
            <a:hlinkClick r:id="" action="ppaction://media"/>
            <a:extLst>
              <a:ext uri="{FF2B5EF4-FFF2-40B4-BE49-F238E27FC236}">
                <a16:creationId xmlns:a16="http://schemas.microsoft.com/office/drawing/2014/main" id="{C66CA2FE-28D5-01D5-1BC8-960E7B3B2B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137" y="1162050"/>
            <a:ext cx="6019800" cy="4533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FA6ED1-3B60-8896-6176-AC9FEFC62648}"/>
              </a:ext>
            </a:extLst>
          </p:cNvPr>
          <p:cNvSpPr txBox="1"/>
          <p:nvPr/>
        </p:nvSpPr>
        <p:spPr>
          <a:xfrm>
            <a:off x="6844145" y="1283855"/>
            <a:ext cx="4368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사용하고 있는 카메라 </a:t>
            </a:r>
            <a:r>
              <a:rPr lang="en-US" altLang="ko-KR" dirty="0"/>
              <a:t>Logitech c930c</a:t>
            </a:r>
            <a:r>
              <a:rPr lang="ko-KR" altLang="en-US" dirty="0"/>
              <a:t>의 경우 </a:t>
            </a:r>
            <a:r>
              <a:rPr lang="en-US" altLang="ko-KR" dirty="0"/>
              <a:t>30fps</a:t>
            </a:r>
            <a:r>
              <a:rPr lang="ko-KR" altLang="en-US" dirty="0"/>
              <a:t>로 풀 스윙으로 공을 </a:t>
            </a:r>
            <a:r>
              <a:rPr lang="ko-KR" altLang="en-US" dirty="0" err="1"/>
              <a:t>타격했을시</a:t>
            </a:r>
            <a:r>
              <a:rPr lang="ko-KR" altLang="en-US" dirty="0"/>
              <a:t> 공을 인식하지 못하는 구간이 존재한다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이에 대한 해결책으로 공이 인식되지 않으면 루프문을 깨고 나왔던 기존의 코드와 달리 공이 인식되지 않아도 루프문을 유지하는 형식으로 코드를 수정하였다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09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3526D7-3031-B1F6-A099-FDFE6B545E6D}"/>
              </a:ext>
            </a:extLst>
          </p:cNvPr>
          <p:cNvSpPr txBox="1"/>
          <p:nvPr/>
        </p:nvSpPr>
        <p:spPr>
          <a:xfrm>
            <a:off x="444137" y="330926"/>
            <a:ext cx="410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타격시</a:t>
            </a:r>
            <a:r>
              <a:rPr lang="ko-KR" altLang="en-US" dirty="0"/>
              <a:t> 공의 최고 속도</a:t>
            </a:r>
          </a:p>
        </p:txBody>
      </p:sp>
      <p:pic>
        <p:nvPicPr>
          <p:cNvPr id="3" name="타격모션-프레임 극복">
            <a:hlinkClick r:id="" action="ppaction://media"/>
            <a:extLst>
              <a:ext uri="{FF2B5EF4-FFF2-40B4-BE49-F238E27FC236}">
                <a16:creationId xmlns:a16="http://schemas.microsoft.com/office/drawing/2014/main" id="{12FEDA91-90CA-70C9-6BCB-F46B298C59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137" y="1095284"/>
            <a:ext cx="6019800" cy="4533900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F15A77F-04DC-D78B-8F95-120A5B8E8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98" y="1095284"/>
            <a:ext cx="3458058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7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3526D7-3031-B1F6-A099-FDFE6B545E6D}"/>
              </a:ext>
            </a:extLst>
          </p:cNvPr>
          <p:cNvSpPr txBox="1"/>
          <p:nvPr/>
        </p:nvSpPr>
        <p:spPr>
          <a:xfrm>
            <a:off x="444137" y="330926"/>
            <a:ext cx="410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타격시</a:t>
            </a:r>
            <a:r>
              <a:rPr lang="ko-KR" altLang="en-US" dirty="0"/>
              <a:t> 공의 최고 속도</a:t>
            </a:r>
          </a:p>
        </p:txBody>
      </p:sp>
      <p:pic>
        <p:nvPicPr>
          <p:cNvPr id="4" name="타격모션-프레임 극복2">
            <a:hlinkClick r:id="" action="ppaction://media"/>
            <a:extLst>
              <a:ext uri="{FF2B5EF4-FFF2-40B4-BE49-F238E27FC236}">
                <a16:creationId xmlns:a16="http://schemas.microsoft.com/office/drawing/2014/main" id="{E80CC3F9-A45D-0ED0-E098-E8DABE138F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299" y="1095284"/>
            <a:ext cx="6019800" cy="45339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0F54C50-AB3B-89C5-DCB6-88A2E7CE2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154" y="1095284"/>
            <a:ext cx="3477110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7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3526D7-3031-B1F6-A099-FDFE6B545E6D}"/>
              </a:ext>
            </a:extLst>
          </p:cNvPr>
          <p:cNvSpPr txBox="1"/>
          <p:nvPr/>
        </p:nvSpPr>
        <p:spPr>
          <a:xfrm>
            <a:off x="444137" y="330926"/>
            <a:ext cx="410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타격시</a:t>
            </a:r>
            <a:r>
              <a:rPr lang="ko-KR" altLang="en-US" dirty="0"/>
              <a:t> 공의 최고 속도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1906E5AE-4E16-2FBC-D8D4-9C1DA635C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19" y="1070841"/>
            <a:ext cx="3324689" cy="3105583"/>
          </a:xfrm>
          <a:prstGeom prst="rect">
            <a:avLst/>
          </a:prstGeom>
        </p:spPr>
      </p:pic>
      <p:pic>
        <p:nvPicPr>
          <p:cNvPr id="7" name="타격모션-프레임 극복3">
            <a:hlinkClick r:id="" action="ppaction://media"/>
            <a:extLst>
              <a:ext uri="{FF2B5EF4-FFF2-40B4-BE49-F238E27FC236}">
                <a16:creationId xmlns:a16="http://schemas.microsoft.com/office/drawing/2014/main" id="{2D157F8A-6216-2FE7-944D-488D8CADB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4137" y="1070841"/>
            <a:ext cx="60198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9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470B4A-BDCF-020A-07C2-10EDAEB02954}"/>
              </a:ext>
            </a:extLst>
          </p:cNvPr>
          <p:cNvSpPr txBox="1"/>
          <p:nvPr/>
        </p:nvSpPr>
        <p:spPr>
          <a:xfrm>
            <a:off x="444137" y="330926"/>
            <a:ext cx="410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타격시</a:t>
            </a:r>
            <a:r>
              <a:rPr lang="ko-KR" altLang="en-US" dirty="0"/>
              <a:t> 공의 최고 속도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EA14D22-484C-EB7C-8C90-AD44CE329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7" y="1154742"/>
            <a:ext cx="4608154" cy="3295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BFF61E-6ED5-861C-1FEE-2BB6CE8BBFCE}"/>
              </a:ext>
            </a:extLst>
          </p:cNvPr>
          <p:cNvSpPr txBox="1"/>
          <p:nvPr/>
        </p:nvSpPr>
        <p:spPr>
          <a:xfrm>
            <a:off x="444137" y="5027179"/>
            <a:ext cx="6234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영상을 녹화하지 못하였지만 실험 도중 나온 최고 평균 속도는 </a:t>
            </a:r>
            <a:r>
              <a:rPr lang="en-US" altLang="ko-KR" dirty="0"/>
              <a:t>213cm/s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2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A7F0AC-B32A-D50F-83D8-3E760E71A69B}"/>
              </a:ext>
            </a:extLst>
          </p:cNvPr>
          <p:cNvSpPr txBox="1"/>
          <p:nvPr/>
        </p:nvSpPr>
        <p:spPr>
          <a:xfrm>
            <a:off x="368968" y="385011"/>
            <a:ext cx="383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실시간 속도</a:t>
            </a:r>
            <a:r>
              <a:rPr lang="en-US" altLang="ko-KR" dirty="0"/>
              <a:t>, </a:t>
            </a:r>
            <a:r>
              <a:rPr lang="ko-KR" altLang="en-US" dirty="0"/>
              <a:t>위치 예측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D28AB8-C413-6399-5AEF-A43909541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29" y="3429000"/>
            <a:ext cx="3576665" cy="26580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4D2E0B-CA3C-9391-4B98-A93D06BD5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92" y="855858"/>
            <a:ext cx="3448140" cy="25731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332067-104A-BBCD-3954-36719867F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643" y="855858"/>
            <a:ext cx="3438714" cy="26580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C776E31-3669-6C4D-DB49-9DB2F9C4A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643" y="3508797"/>
            <a:ext cx="3438714" cy="27009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CC21E9-ABED-E77D-AFC1-47D9A63893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06" y="855859"/>
            <a:ext cx="3550736" cy="27009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2615018-7485-70E6-6F48-6DB3D5730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06" y="3556789"/>
            <a:ext cx="3550736" cy="27113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A61D4F-720A-4755-06C6-942D627DD021}"/>
              </a:ext>
            </a:extLst>
          </p:cNvPr>
          <p:cNvSpPr txBox="1"/>
          <p:nvPr/>
        </p:nvSpPr>
        <p:spPr>
          <a:xfrm>
            <a:off x="368967" y="6209727"/>
            <a:ext cx="967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실시간으로 움직이는 공의 궤적을 기반으로 학습된 모델을 가지고 예측을 한 결과이다</a:t>
            </a:r>
          </a:p>
        </p:txBody>
      </p:sp>
    </p:spTree>
    <p:extLst>
      <p:ext uri="{BB962C8B-B14F-4D97-AF65-F5344CB8AC3E}">
        <p14:creationId xmlns:p14="http://schemas.microsoft.com/office/powerpoint/2010/main" val="2808463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A7F0AC-B32A-D50F-83D8-3E760E71A69B}"/>
              </a:ext>
            </a:extLst>
          </p:cNvPr>
          <p:cNvSpPr txBox="1"/>
          <p:nvPr/>
        </p:nvSpPr>
        <p:spPr>
          <a:xfrm>
            <a:off x="368968" y="385011"/>
            <a:ext cx="383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실시간 속도</a:t>
            </a:r>
            <a:r>
              <a:rPr lang="en-US" altLang="ko-KR" dirty="0"/>
              <a:t>, </a:t>
            </a:r>
            <a:r>
              <a:rPr lang="ko-KR" altLang="en-US" dirty="0"/>
              <a:t>위치 예측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A61D4F-720A-4755-06C6-942D627DD021}"/>
              </a:ext>
            </a:extLst>
          </p:cNvPr>
          <p:cNvSpPr txBox="1"/>
          <p:nvPr/>
        </p:nvSpPr>
        <p:spPr>
          <a:xfrm>
            <a:off x="368967" y="5239962"/>
            <a:ext cx="1182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실시간으로 속도를 예측하는 와중에 궤적 데이터의 수가 적다면 예측하는 속도가 음수가 나오는 경우가 발생한다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16BCB3-B041-D7A3-EA85-C1AA40BCB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67" y="1173457"/>
            <a:ext cx="3709064" cy="27981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70AFA5-1471-2837-3468-DD9A50BE4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25" y="4157811"/>
            <a:ext cx="1428949" cy="1333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460C12-7591-5EC3-E205-CEA475040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07" y="1184968"/>
            <a:ext cx="3709064" cy="278667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7E206F-5CA2-F10B-3955-7C131DE2C9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394" y="1184968"/>
            <a:ext cx="3709064" cy="28146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A11DD1-38D1-85B1-7963-69F608ADFC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352" y="4138758"/>
            <a:ext cx="1238423" cy="1714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7D55EC1-4B43-10CB-E55A-2D0C838D94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77" y="4138758"/>
            <a:ext cx="1190791" cy="142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54FFAF0-63D3-5999-B8C1-64BE3C83053A}"/>
              </a:ext>
            </a:extLst>
          </p:cNvPr>
          <p:cNvSpPr txBox="1"/>
          <p:nvPr/>
        </p:nvSpPr>
        <p:spPr>
          <a:xfrm>
            <a:off x="368967" y="4636188"/>
            <a:ext cx="932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궤적 데이터를 개수를 조절하여 예측한 결과이다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1143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289</Words>
  <Application>Microsoft Office PowerPoint</Application>
  <PresentationFormat>와이드스크린</PresentationFormat>
  <Paragraphs>41</Paragraphs>
  <Slides>16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Dobot 22 08 09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Dobot 22 08 09</dc:title>
  <dc:creator>황병욱</dc:creator>
  <cp:lastModifiedBy>황병욱</cp:lastModifiedBy>
  <cp:revision>5</cp:revision>
  <dcterms:created xsi:type="dcterms:W3CDTF">2022-07-28T06:47:51Z</dcterms:created>
  <dcterms:modified xsi:type="dcterms:W3CDTF">2022-08-09T01:58:22Z</dcterms:modified>
</cp:coreProperties>
</file>